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1" r:id="rId7"/>
    <p:sldId id="282" r:id="rId8"/>
    <p:sldId id="262" r:id="rId9"/>
    <p:sldId id="263" r:id="rId10"/>
    <p:sldId id="278" r:id="rId11"/>
    <p:sldId id="264" r:id="rId12"/>
    <p:sldId id="283" r:id="rId13"/>
    <p:sldId id="285" r:id="rId14"/>
  </p:sldIdLst>
  <p:sldSz cx="9144000" cy="5143500"/>
  <p:notesSz cx="6858000" cy="9144000"/>
  <p:embeddedFontLst>
    <p:embeddedFont>
      <p:font typeface="Montserrat ExtraBold"/>
      <p:bold r:id="rId18"/>
      <p:boldItalic r:id="rId19"/>
    </p:embeddedFont>
    <p:embeddedFont>
      <p:font typeface="Montserrat"/>
      <p:regular r:id="rId20"/>
    </p:embeddedFont>
    <p:embeddedFont>
      <p:font typeface="Montserrat Medium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2"/>
              </a:rPr>
              <a:t>Slidesgo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Flaticon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Freepik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>
            <p:ph type="ctrTitle"/>
          </p:nvPr>
        </p:nvSpPr>
        <p:spPr>
          <a:xfrm>
            <a:off x="2195830" y="1851660"/>
            <a:ext cx="4820285" cy="868045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Auto_detect_trains</a:t>
            </a:r>
            <a:endParaRPr lang="en-US" altLang="en-GB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3" name="Google Shape;163;p38"/>
          <p:cNvSpPr txBox="1"/>
          <p:nvPr>
            <p:ph type="subTitle" idx="1"/>
          </p:nvPr>
        </p:nvSpPr>
        <p:spPr>
          <a:xfrm>
            <a:off x="2078490" y="358019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bg1"/>
                </a:solidFill>
              </a:rPr>
              <a:t>‘Auto_detect_trains: to the rhythm of the wheels, precisely and quickly!’</a:t>
            </a:r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276225" y="285536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Изображение 3" descr="Metro train color 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7480" y="2283460"/>
            <a:ext cx="626745" cy="41719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8100695" y="480377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1"/>
                </a:solidFill>
              </a:rPr>
              <a:t>ml_users</a:t>
            </a:r>
            <a:endParaRPr lang="en-US" altLang="ru-RU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Изображение 8" descr="eIsY1-a94p-gDn2b8xn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620"/>
            <a:ext cx="3648710" cy="5151120"/>
          </a:xfrm>
          <a:prstGeom prst="rect">
            <a:avLst/>
          </a:prstGeom>
        </p:spPr>
      </p:pic>
      <p:cxnSp>
        <p:nvCxnSpPr>
          <p:cNvPr id="234" name="Google Shape;234;p46"/>
          <p:cNvCxnSpPr/>
          <p:nvPr/>
        </p:nvCxnSpPr>
        <p:spPr>
          <a:xfrm>
            <a:off x="4932085" y="47605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5898900" y="39998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52" name="Google Shape;252;p46"/>
          <p:cNvGrpSpPr/>
          <p:nvPr/>
        </p:nvGrpSpPr>
        <p:grpSpPr>
          <a:xfrm>
            <a:off x="6050280" y="594995"/>
            <a:ext cx="382905" cy="294005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" name="Google Shape;244;p46"/>
          <p:cNvSpPr/>
          <p:nvPr/>
        </p:nvSpPr>
        <p:spPr>
          <a:xfrm>
            <a:off x="5898900" y="248278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" name="Google Shape;248;p46"/>
          <p:cNvGrpSpPr/>
          <p:nvPr/>
        </p:nvGrpSpPr>
        <p:grpSpPr>
          <a:xfrm>
            <a:off x="6072644" y="2628373"/>
            <a:ext cx="326106" cy="423908"/>
            <a:chOff x="3990517" y="3354173"/>
            <a:chExt cx="279559" cy="363402"/>
          </a:xfrm>
        </p:grpSpPr>
        <p:sp>
          <p:nvSpPr>
            <p:cNvPr id="12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" name="Текстовое поле 15"/>
          <p:cNvSpPr txBox="1"/>
          <p:nvPr/>
        </p:nvSpPr>
        <p:spPr>
          <a:xfrm>
            <a:off x="8100695" y="480377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1"/>
                </a:solidFill>
              </a:rPr>
              <a:t>ml_users</a:t>
            </a:r>
            <a:endParaRPr lang="en-US" altLang="ru-RU">
              <a:solidFill>
                <a:schemeClr val="bg1"/>
              </a:solidFill>
            </a:endParaRPr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4789805" y="1306195"/>
            <a:ext cx="3048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 b="1">
                <a:solidFill>
                  <a:schemeClr val="bg1"/>
                </a:solidFill>
              </a:rPr>
              <a:t>поиск скорости по Лагранжу </a:t>
            </a:r>
            <a:endParaRPr lang="ru-RU" altLang="en-US" sz="2400" b="1">
              <a:solidFill>
                <a:schemeClr val="bg1"/>
              </a:solidFill>
            </a:endParaRPr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4715510" y="3435985"/>
            <a:ext cx="3048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 b="1">
                <a:solidFill>
                  <a:schemeClr val="bg1"/>
                </a:solidFill>
              </a:rPr>
              <a:t>вычисление загруженности</a:t>
            </a:r>
            <a:endParaRPr lang="ru-RU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4" name="Google Shape;2054;p60"/>
          <p:cNvSpPr/>
          <p:nvPr/>
        </p:nvSpPr>
        <p:spPr>
          <a:xfrm>
            <a:off x="6804335" y="1491650"/>
            <a:ext cx="1819200" cy="18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611505" y="1851660"/>
            <a:ext cx="8636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5400" b="1">
                <a:solidFill>
                  <a:schemeClr val="bg1"/>
                </a:solidFill>
              </a:rPr>
              <a:t>Спасибо за внимание</a:t>
            </a:r>
            <a:r>
              <a:rPr lang="ru-RU" altLang="en-US" sz="5400">
                <a:solidFill>
                  <a:schemeClr val="bg1"/>
                </a:solidFill>
              </a:rPr>
              <a:t> </a:t>
            </a:r>
            <a:endParaRPr lang="ru-RU" altLang="en-US" sz="5400">
              <a:solidFill>
                <a:schemeClr val="bg1"/>
              </a:solidFill>
            </a:endParaRPr>
          </a:p>
        </p:txBody>
      </p:sp>
      <p:pic>
        <p:nvPicPr>
          <p:cNvPr id="10" name="Изображение 9" descr="Metro train color 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6370" y="2283460"/>
            <a:ext cx="626745" cy="4171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/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179" name="Google Shape;179;p40"/>
          <p:cNvSpPr txBox="1"/>
          <p:nvPr>
            <p:ph type="title"/>
          </p:nvPr>
        </p:nvSpPr>
        <p:spPr>
          <a:xfrm>
            <a:off x="3538497" y="242761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 sz="1000"/>
              <a:t>Комардин Максим</a:t>
            </a:r>
            <a:endParaRPr lang="ru-RU" altLang="en-GB" sz="1000"/>
          </a:p>
        </p:txBody>
      </p:sp>
      <p:sp>
        <p:nvSpPr>
          <p:cNvPr id="181" name="Google Shape;181;p40"/>
          <p:cNvSpPr txBox="1"/>
          <p:nvPr>
            <p:ph type="title" idx="2"/>
          </p:nvPr>
        </p:nvSpPr>
        <p:spPr>
          <a:xfrm>
            <a:off x="6033633" y="242761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 sz="1000"/>
              <a:t>Бритвин Роман</a:t>
            </a:r>
            <a:endParaRPr lang="ru-RU" altLang="en-GB" sz="1000"/>
          </a:p>
        </p:txBody>
      </p:sp>
      <p:sp>
        <p:nvSpPr>
          <p:cNvPr id="183" name="Google Shape;183;p40"/>
          <p:cNvSpPr txBox="1"/>
          <p:nvPr>
            <p:ph type="title" idx="4"/>
          </p:nvPr>
        </p:nvSpPr>
        <p:spPr>
          <a:xfrm>
            <a:off x="1043367" y="242761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/>
              <a:t>Зыков Макар</a:t>
            </a:r>
            <a:endParaRPr lang="ru-RU" sz="1000"/>
          </a:p>
        </p:txBody>
      </p:sp>
      <p:sp>
        <p:nvSpPr>
          <p:cNvPr id="185" name="Google Shape;185;p40"/>
          <p:cNvSpPr txBox="1"/>
          <p:nvPr>
            <p:ph type="title" idx="7"/>
          </p:nvPr>
        </p:nvSpPr>
        <p:spPr>
          <a:xfrm>
            <a:off x="3539135" y="177959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186" name="Google Shape;186;p40"/>
          <p:cNvSpPr txBox="1"/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Текстовое поле 2"/>
          <p:cNvSpPr txBox="1"/>
          <p:nvPr/>
        </p:nvSpPr>
        <p:spPr>
          <a:xfrm>
            <a:off x="3851910" y="987425"/>
            <a:ext cx="3048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Team</a:t>
            </a:r>
            <a:endParaRPr lang="ru-RU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6" name="Изображение 5" descr="photo_5253857176655618225_y"/>
          <p:cNvPicPr>
            <a:picLocks noChangeAspect="1"/>
          </p:cNvPicPr>
          <p:nvPr/>
        </p:nvPicPr>
        <p:blipFill>
          <a:blip r:embed="rId1"/>
          <a:srcRect l="-2304" t="18879" r="2304" b="6797"/>
          <a:stretch>
            <a:fillRect/>
          </a:stretch>
        </p:blipFill>
        <p:spPr>
          <a:xfrm>
            <a:off x="1259840" y="3170555"/>
            <a:ext cx="1660525" cy="1647825"/>
          </a:xfrm>
          <a:prstGeom prst="ellipse">
            <a:avLst/>
          </a:prstGeom>
        </p:spPr>
      </p:pic>
      <p:pic>
        <p:nvPicPr>
          <p:cNvPr id="7" name="Изображение 6" descr="photo_5253575001599238552_y"/>
          <p:cNvPicPr>
            <a:picLocks noChangeAspect="1"/>
          </p:cNvPicPr>
          <p:nvPr/>
        </p:nvPicPr>
        <p:blipFill>
          <a:blip r:embed="rId2"/>
          <a:srcRect t="11198" b="14765"/>
          <a:stretch>
            <a:fillRect/>
          </a:stretch>
        </p:blipFill>
        <p:spPr>
          <a:xfrm>
            <a:off x="6228080" y="3183255"/>
            <a:ext cx="1667369" cy="1648800"/>
          </a:xfrm>
          <a:prstGeom prst="ellipse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 flipV="1">
            <a:off x="1403985" y="1468120"/>
            <a:ext cx="3449955" cy="76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/>
          </a:p>
        </p:txBody>
      </p:sp>
      <p:pic>
        <p:nvPicPr>
          <p:cNvPr id="1" name="Изображение 0" descr="photo_5255892041966150732_y"/>
          <p:cNvPicPr>
            <a:picLocks noChangeAspect="1"/>
          </p:cNvPicPr>
          <p:nvPr/>
        </p:nvPicPr>
        <p:blipFill>
          <a:blip r:embed="rId3"/>
          <a:srcRect l="18656" t="15728" r="22222" b="59074"/>
          <a:stretch>
            <a:fillRect/>
          </a:stretch>
        </p:blipFill>
        <p:spPr>
          <a:xfrm>
            <a:off x="3780155" y="3150870"/>
            <a:ext cx="1659600" cy="1648800"/>
          </a:xfrm>
          <a:prstGeom prst="ellipse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8100695" y="480377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1"/>
                </a:solidFill>
              </a:rPr>
              <a:t>ml_users</a:t>
            </a:r>
            <a:endParaRPr lang="en-US" altLang="ru-RU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o25AJFGGc6uSXiO_t7v29"/>
          <p:cNvPicPr>
            <a:picLocks noChangeAspect="1"/>
          </p:cNvPicPr>
          <p:nvPr/>
        </p:nvPicPr>
        <p:blipFill>
          <a:blip r:embed="rId1"/>
          <a:srcRect t="7000" b="13198"/>
          <a:stretch>
            <a:fillRect/>
          </a:stretch>
        </p:blipFill>
        <p:spPr>
          <a:xfrm>
            <a:off x="-1980565" y="1131570"/>
            <a:ext cx="4000500" cy="4104640"/>
          </a:xfrm>
          <a:prstGeom prst="ellipse">
            <a:avLst/>
          </a:prstGeom>
        </p:spPr>
      </p:pic>
      <p:sp>
        <p:nvSpPr>
          <p:cNvPr id="194" name="Google Shape;194;p41"/>
          <p:cNvSpPr txBox="1"/>
          <p:nvPr>
            <p:ph type="ctrTitle"/>
          </p:nvPr>
        </p:nvSpPr>
        <p:spPr>
          <a:xfrm>
            <a:off x="107315" y="699770"/>
            <a:ext cx="6755765" cy="644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проблематика</a:t>
            </a:r>
            <a:r>
              <a:rPr lang="en-GB"/>
              <a:t>!</a:t>
            </a:r>
            <a:endParaRPr lang="en-GB"/>
          </a:p>
        </p:txBody>
      </p:sp>
      <p:sp>
        <p:nvSpPr>
          <p:cNvPr id="195" name="Google Shape;195;p41"/>
          <p:cNvSpPr txBox="1"/>
          <p:nvPr>
            <p:ph type="subTitle" idx="1"/>
          </p:nvPr>
        </p:nvSpPr>
        <p:spPr>
          <a:xfrm>
            <a:off x="2267585" y="1635760"/>
            <a:ext cx="6736715" cy="4648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 sz="1600" b="1">
                <a:solidFill>
                  <a:schemeClr val="bg1"/>
                </a:solidFill>
              </a:rPr>
              <a:t>1.В</a:t>
            </a:r>
            <a:r>
              <a:rPr lang="en-GB" sz="1600" b="1">
                <a:solidFill>
                  <a:schemeClr val="bg1"/>
                </a:solidFill>
              </a:rPr>
              <a:t>ыполнение операций в ручном режиме снижают производительность и эффективность работы </a:t>
            </a:r>
            <a:endParaRPr lang="en-GB" sz="1600" b="1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 sz="1600" b="1">
                <a:solidFill>
                  <a:schemeClr val="bg1"/>
                </a:solidFill>
              </a:rPr>
              <a:t>2.</a:t>
            </a:r>
            <a:r>
              <a:rPr lang="en-GB" sz="1600" b="1">
                <a:solidFill>
                  <a:schemeClr val="bg1"/>
                </a:solidFill>
              </a:rPr>
              <a:t>риски ошибок, связанных с человеческим фактором, ухудшают качество работы и безопасность. </a:t>
            </a:r>
            <a:endParaRPr lang="en-GB" sz="1600" b="1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 sz="1600" b="1">
                <a:solidFill>
                  <a:schemeClr val="bg1"/>
                </a:solidFill>
              </a:rPr>
              <a:t>3.</a:t>
            </a:r>
            <a:r>
              <a:rPr lang="en-GB" sz="1600" b="1">
                <a:solidFill>
                  <a:schemeClr val="bg1"/>
                </a:solidFill>
              </a:rPr>
              <a:t>Усложняет контроль и управление операциями большая территория предприятия (20 Га), множество стрелочных переводов (33 шт.) и протяжённые пути (16,7 км).</a:t>
            </a:r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253" name="Google Shape;253;p46"/>
          <p:cNvSpPr/>
          <p:nvPr/>
        </p:nvSpPr>
        <p:spPr>
          <a:xfrm>
            <a:off x="1725930" y="2169795"/>
            <a:ext cx="81280" cy="80645"/>
          </a:xfrm>
          <a:custGeom>
            <a:avLst/>
            <a:gdLst/>
            <a:ahLst/>
            <a:cxnLst/>
            <a:rect l="l" t="t" r="r" b="b"/>
            <a:pathLst>
              <a:path w="2180" h="2163" extrusionOk="0">
                <a:moveTo>
                  <a:pt x="1086" y="1"/>
                </a:moveTo>
                <a:cubicBezTo>
                  <a:pt x="526" y="1"/>
                  <a:pt x="0" y="443"/>
                  <a:pt x="0" y="1079"/>
                </a:cubicBezTo>
                <a:cubicBezTo>
                  <a:pt x="0" y="1675"/>
                  <a:pt x="501" y="2163"/>
                  <a:pt x="1096" y="2163"/>
                </a:cubicBezTo>
                <a:cubicBezTo>
                  <a:pt x="1703" y="2163"/>
                  <a:pt x="2179" y="1675"/>
                  <a:pt x="2179" y="1079"/>
                </a:cubicBezTo>
                <a:cubicBezTo>
                  <a:pt x="2144" y="1020"/>
                  <a:pt x="2144" y="960"/>
                  <a:pt x="2132" y="889"/>
                </a:cubicBezTo>
                <a:cubicBezTo>
                  <a:pt x="2121" y="802"/>
                  <a:pt x="2040" y="744"/>
                  <a:pt x="1963" y="744"/>
                </a:cubicBezTo>
                <a:cubicBezTo>
                  <a:pt x="1955" y="744"/>
                  <a:pt x="1948" y="745"/>
                  <a:pt x="1941" y="746"/>
                </a:cubicBezTo>
                <a:cubicBezTo>
                  <a:pt x="1846" y="770"/>
                  <a:pt x="1786" y="853"/>
                  <a:pt x="1810" y="948"/>
                </a:cubicBezTo>
                <a:cubicBezTo>
                  <a:pt x="1883" y="1428"/>
                  <a:pt x="1488" y="1811"/>
                  <a:pt x="1059" y="1811"/>
                </a:cubicBezTo>
                <a:cubicBezTo>
                  <a:pt x="923" y="1811"/>
                  <a:pt x="784" y="1772"/>
                  <a:pt x="655" y="1687"/>
                </a:cubicBezTo>
                <a:cubicBezTo>
                  <a:pt x="48" y="1282"/>
                  <a:pt x="346" y="329"/>
                  <a:pt x="1072" y="329"/>
                </a:cubicBezTo>
                <a:cubicBezTo>
                  <a:pt x="1239" y="329"/>
                  <a:pt x="1405" y="389"/>
                  <a:pt x="1536" y="496"/>
                </a:cubicBezTo>
                <a:cubicBezTo>
                  <a:pt x="1567" y="522"/>
                  <a:pt x="1605" y="534"/>
                  <a:pt x="1642" y="534"/>
                </a:cubicBezTo>
                <a:cubicBezTo>
                  <a:pt x="1692" y="534"/>
                  <a:pt x="1741" y="513"/>
                  <a:pt x="1774" y="472"/>
                </a:cubicBezTo>
                <a:cubicBezTo>
                  <a:pt x="1834" y="389"/>
                  <a:pt x="1822" y="294"/>
                  <a:pt x="1751" y="234"/>
                </a:cubicBezTo>
                <a:cubicBezTo>
                  <a:pt x="1545" y="73"/>
                  <a:pt x="1313" y="1"/>
                  <a:pt x="10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8100695" y="480377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1"/>
                </a:solidFill>
              </a:rPr>
              <a:t>ml_users</a:t>
            </a:r>
            <a:endParaRPr lang="en-US" altLang="ru-RU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>
            <p:ph type="title"/>
          </p:nvPr>
        </p:nvSpPr>
        <p:spPr>
          <a:xfrm>
            <a:off x="3762375" y="3177540"/>
            <a:ext cx="4244340" cy="5988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/>
              <a:t>наше решение</a:t>
            </a:r>
            <a:endParaRPr lang="ru-RU" altLang="en-GB"/>
          </a:p>
        </p:txBody>
      </p:sp>
      <p:sp>
        <p:nvSpPr>
          <p:cNvPr id="207" name="Google Shape;207;p43"/>
          <p:cNvSpPr txBox="1"/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208" name="Google Shape;208;p43"/>
          <p:cNvSpPr txBox="1"/>
          <p:nvPr>
            <p:ph type="subTitle" idx="1"/>
          </p:nvPr>
        </p:nvSpPr>
        <p:spPr>
          <a:xfrm>
            <a:off x="3762375" y="3720465"/>
            <a:ext cx="4999355" cy="618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bg1"/>
                </a:solidFill>
              </a:rPr>
              <a:t>Создать алгоритм на основе искусственного интеллекта для автоматизации работы диспетчера.</a:t>
            </a:r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Изображение 1" descr="JQCRuEEmdxDDFvHSiXP-d"/>
          <p:cNvPicPr>
            <a:picLocks noChangeAspect="1"/>
          </p:cNvPicPr>
          <p:nvPr/>
        </p:nvPicPr>
        <p:blipFill>
          <a:blip r:embed="rId1"/>
          <a:srcRect l="-1794" t="23802" r="1794" b="2000"/>
          <a:stretch>
            <a:fillRect/>
          </a:stretch>
        </p:blipFill>
        <p:spPr>
          <a:xfrm>
            <a:off x="35560" y="168275"/>
            <a:ext cx="3723640" cy="3552190"/>
          </a:xfrm>
          <a:prstGeom prst="ellipse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8100695" y="480377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1"/>
                </a:solidFill>
              </a:rPr>
              <a:t>ml_users</a:t>
            </a:r>
            <a:endParaRPr lang="en-US" altLang="ru-RU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/>
          <p:nvPr>
            <p:ph type="ctrTitle"/>
          </p:nvPr>
        </p:nvSpPr>
        <p:spPr/>
        <p:txBody>
          <a:bodyPr/>
          <a:p>
            <a:r>
              <a:rPr lang="ru-RU" altLang="en-US"/>
              <a:t>Схема работы</a:t>
            </a:r>
            <a:endParaRPr lang="ru-RU" altLang="en-US"/>
          </a:p>
        </p:txBody>
      </p:sp>
      <p:pic>
        <p:nvPicPr>
          <p:cNvPr id="11" name="Изображение 10" descr="Blank diagram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457950" cy="5143500"/>
          </a:xfrm>
          <a:prstGeom prst="rect">
            <a:avLst/>
          </a:prstGeom>
        </p:spPr>
      </p:pic>
      <p:pic>
        <p:nvPicPr>
          <p:cNvPr id="12" name="Изображение 11" descr="Metro train color 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60000">
            <a:off x="2771775" y="1740535"/>
            <a:ext cx="320040" cy="213360"/>
          </a:xfrm>
          <a:prstGeom prst="rect">
            <a:avLst/>
          </a:prstGeom>
        </p:spPr>
      </p:pic>
      <p:sp>
        <p:nvSpPr>
          <p:cNvPr id="18" name="Текстовое поле 17"/>
          <p:cNvSpPr txBox="1"/>
          <p:nvPr/>
        </p:nvSpPr>
        <p:spPr>
          <a:xfrm>
            <a:off x="8100695" y="480377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1"/>
                </a:solidFill>
              </a:rPr>
              <a:t>ml_users</a:t>
            </a:r>
            <a:endParaRPr lang="en-US" altLang="ru-RU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907540" y="1582420"/>
            <a:ext cx="144145" cy="15836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3644900" y="3004185"/>
            <a:ext cx="144145" cy="15836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14" name="Google Shape;214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Схема работы</a:t>
            </a:r>
            <a:r>
              <a:rPr lang="ru-RU">
                <a:solidFill>
                  <a:schemeClr val="bg1"/>
                </a:solidFill>
              </a:rPr>
              <a:t> </a:t>
            </a:r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Куб 1"/>
          <p:cNvSpPr/>
          <p:nvPr/>
        </p:nvSpPr>
        <p:spPr>
          <a:xfrm>
            <a:off x="1259840" y="1275080"/>
            <a:ext cx="1727835" cy="287655"/>
          </a:xfrm>
          <a:prstGeom prst="cub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547495" y="127571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b="1"/>
              <a:t>Project</a:t>
            </a:r>
            <a:endParaRPr lang="en-US" altLang="ru-RU" b="1"/>
          </a:p>
        </p:txBody>
      </p:sp>
      <p:sp>
        <p:nvSpPr>
          <p:cNvPr id="6" name="Стрелка вправо 5"/>
          <p:cNvSpPr/>
          <p:nvPr/>
        </p:nvSpPr>
        <p:spPr>
          <a:xfrm>
            <a:off x="2123440" y="1851660"/>
            <a:ext cx="792480" cy="1441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Стрелка вправо 6"/>
          <p:cNvSpPr/>
          <p:nvPr/>
        </p:nvSpPr>
        <p:spPr>
          <a:xfrm>
            <a:off x="2123440" y="2265045"/>
            <a:ext cx="792480" cy="1441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Стрелка вправо 8"/>
          <p:cNvSpPr/>
          <p:nvPr/>
        </p:nvSpPr>
        <p:spPr>
          <a:xfrm>
            <a:off x="2123440" y="2715895"/>
            <a:ext cx="792480" cy="1441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Облачный сервис 9"/>
          <p:cNvSpPr/>
          <p:nvPr/>
        </p:nvSpPr>
        <p:spPr>
          <a:xfrm>
            <a:off x="3059430" y="1779905"/>
            <a:ext cx="936625" cy="287655"/>
          </a:xfrm>
          <a:prstGeom prst="cloud">
            <a:avLst/>
          </a:prstGeom>
          <a:ln w="28575" cmpd="sng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Облачный сервис 11"/>
          <p:cNvSpPr/>
          <p:nvPr/>
        </p:nvSpPr>
        <p:spPr>
          <a:xfrm>
            <a:off x="3059430" y="2194560"/>
            <a:ext cx="936625" cy="287655"/>
          </a:xfrm>
          <a:prstGeom prst="cloud">
            <a:avLst/>
          </a:prstGeom>
          <a:ln w="28575" cmpd="sng">
            <a:solidFill>
              <a:schemeClr val="bg2">
                <a:lumMod val="20000"/>
                <a:lumOff val="80000"/>
              </a:schemeClr>
            </a:solidFill>
            <a:prstDash val="solid"/>
          </a:ln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2987675" y="21723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b="1"/>
              <a:t>video.mpy</a:t>
            </a:r>
            <a:endParaRPr lang="en-US" altLang="ru-RU" b="1"/>
          </a:p>
        </p:txBody>
      </p:sp>
      <p:sp>
        <p:nvSpPr>
          <p:cNvPr id="16" name="Куб 15"/>
          <p:cNvSpPr/>
          <p:nvPr/>
        </p:nvSpPr>
        <p:spPr>
          <a:xfrm>
            <a:off x="3059430" y="2715895"/>
            <a:ext cx="1440180" cy="288290"/>
          </a:xfrm>
          <a:prstGeom prst="cub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3275965" y="271589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b="1"/>
              <a:t>models</a:t>
            </a:r>
            <a:endParaRPr lang="en-US" altLang="ru-RU" b="1"/>
          </a:p>
        </p:txBody>
      </p:sp>
      <p:sp>
        <p:nvSpPr>
          <p:cNvPr id="19" name="Стрелка вправо 18"/>
          <p:cNvSpPr/>
          <p:nvPr/>
        </p:nvSpPr>
        <p:spPr>
          <a:xfrm>
            <a:off x="3858895" y="3291840"/>
            <a:ext cx="792480" cy="1441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1" name="Облачный сервис 20"/>
          <p:cNvSpPr/>
          <p:nvPr/>
        </p:nvSpPr>
        <p:spPr>
          <a:xfrm>
            <a:off x="4721225" y="3166110"/>
            <a:ext cx="1296035" cy="360045"/>
          </a:xfrm>
          <a:prstGeom prst="cloud">
            <a:avLst/>
          </a:prstGeom>
          <a:solidFill>
            <a:schemeClr val="accent2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2" name="Текстовое поле 21"/>
          <p:cNvSpPr txBox="1"/>
          <p:nvPr/>
        </p:nvSpPr>
        <p:spPr>
          <a:xfrm>
            <a:off x="3131820" y="176085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/>
              <a:t>main.py</a:t>
            </a:r>
            <a:endParaRPr lang="en-US" altLang="en-US" b="1"/>
          </a:p>
        </p:txBody>
      </p:sp>
      <p:sp>
        <p:nvSpPr>
          <p:cNvPr id="23" name="Текстовое поле 22"/>
          <p:cNvSpPr txBox="1"/>
          <p:nvPr/>
        </p:nvSpPr>
        <p:spPr>
          <a:xfrm>
            <a:off x="4859655" y="32137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b="1"/>
              <a:t>YOLOv8</a:t>
            </a:r>
            <a:endParaRPr lang="en-US" altLang="ru-RU" b="1"/>
          </a:p>
        </p:txBody>
      </p:sp>
      <p:sp>
        <p:nvSpPr>
          <p:cNvPr id="24" name="Стрелка вправо 23"/>
          <p:cNvSpPr/>
          <p:nvPr/>
        </p:nvSpPr>
        <p:spPr>
          <a:xfrm>
            <a:off x="3858895" y="3796030"/>
            <a:ext cx="792480" cy="1441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5" name="Облачный сервис 24"/>
          <p:cNvSpPr/>
          <p:nvPr/>
        </p:nvSpPr>
        <p:spPr>
          <a:xfrm>
            <a:off x="4716145" y="3711575"/>
            <a:ext cx="2379980" cy="426720"/>
          </a:xfrm>
          <a:prstGeom prst="cloud">
            <a:avLst/>
          </a:prstGeom>
          <a:solidFill>
            <a:schemeClr val="bg2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6" name="Текстовое поле 25"/>
          <p:cNvSpPr txBox="1"/>
          <p:nvPr/>
        </p:nvSpPr>
        <p:spPr>
          <a:xfrm>
            <a:off x="4859655" y="372427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b="1"/>
              <a:t>ml_users_classes.name</a:t>
            </a:r>
            <a:endParaRPr lang="en-US" altLang="ru-RU" b="1"/>
          </a:p>
        </p:txBody>
      </p:sp>
      <p:sp>
        <p:nvSpPr>
          <p:cNvPr id="27" name="Стрелка вверх 26"/>
          <p:cNvSpPr/>
          <p:nvPr/>
        </p:nvSpPr>
        <p:spPr>
          <a:xfrm>
            <a:off x="6323965" y="1852295"/>
            <a:ext cx="219710" cy="177101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9" name="Текстовое поле 28"/>
          <p:cNvSpPr txBox="1"/>
          <p:nvPr/>
        </p:nvSpPr>
        <p:spPr>
          <a:xfrm>
            <a:off x="4787900" y="360045"/>
            <a:ext cx="3815715" cy="1812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b="1">
              <a:solidFill>
                <a:schemeClr val="bg1"/>
              </a:solidFill>
            </a:endParaRPr>
          </a:p>
          <a:p>
            <a:r>
              <a:rPr lang="ru-RU" altLang="en-US" b="1">
                <a:solidFill>
                  <a:schemeClr val="bg1"/>
                </a:solidFill>
              </a:rPr>
              <a:t>names: ['Bunker', 'Cargo', 'Cistern', 'ClassCarriage', 'Dumpcar', 'Fitting platorm', 'Halfcarriage', 'Laying crane', 'MTSO', 'PRSM Machine', 'Platform PPK', 'SMMachine', 'Sapsan', 'USOPlatform']</a:t>
            </a:r>
            <a:endParaRPr lang="ru-RU" altLang="en-US" b="1">
              <a:solidFill>
                <a:schemeClr val="bg1"/>
              </a:solidFill>
            </a:endParaRPr>
          </a:p>
        </p:txBody>
      </p:sp>
      <p:sp>
        <p:nvSpPr>
          <p:cNvPr id="1" name="Текстовое поле 0"/>
          <p:cNvSpPr txBox="1"/>
          <p:nvPr/>
        </p:nvSpPr>
        <p:spPr>
          <a:xfrm>
            <a:off x="8100695" y="480377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1"/>
                </a:solidFill>
              </a:rPr>
              <a:t>ml_users</a:t>
            </a:r>
            <a:endParaRPr lang="en-US" altLang="ru-RU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нейронная сеть</a:t>
            </a:r>
            <a:endParaRPr lang="ru-RU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/>
          <p:nvPr>
            <p:ph type="title"/>
          </p:nvPr>
        </p:nvSpPr>
        <p:spPr>
          <a:xfrm>
            <a:off x="467360" y="414020"/>
            <a:ext cx="3926205" cy="2282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/>
              <a:t>мы использовали </a:t>
            </a:r>
            <a:r>
              <a:rPr lang="en-US" altLang="en-GB"/>
              <a:t>YOLOv8</a:t>
            </a:r>
            <a:r>
              <a:rPr lang="ru-RU" altLang="en-US"/>
              <a:t> для обеспечения максимальной точности гравики</a:t>
            </a:r>
            <a:r>
              <a:rPr lang="en-US" altLang="ru-RU"/>
              <a:t> </a:t>
            </a:r>
            <a:r>
              <a:rPr lang="ru-RU" altLang="ru-RU"/>
              <a:t>и метрик </a:t>
            </a:r>
            <a:endParaRPr lang="ru-RU" altLang="ru-RU"/>
          </a:p>
        </p:txBody>
      </p:sp>
      <p:pic>
        <p:nvPicPr>
          <p:cNvPr id="1" name="Изображение 0"/>
          <p:cNvPicPr>
            <a:picLocks noChangeAspect="1"/>
          </p:cNvPicPr>
          <p:nvPr/>
        </p:nvPicPr>
        <p:blipFill>
          <a:blip r:embed="rId1"/>
          <a:srcRect l="2323" t="1701" r="-247" b="5459"/>
          <a:stretch>
            <a:fillRect/>
          </a:stretch>
        </p:blipFill>
        <p:spPr>
          <a:xfrm>
            <a:off x="6113780" y="170180"/>
            <a:ext cx="2586990" cy="2397760"/>
          </a:xfrm>
          <a:prstGeom prst="ellipse">
            <a:avLst/>
          </a:prstGeom>
        </p:spPr>
      </p:pic>
      <p:pic>
        <p:nvPicPr>
          <p:cNvPr id="2" name="Изображение 1" descr="Снимок экрана 2024-10-27 0045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20" y="1885950"/>
            <a:ext cx="3145155" cy="2914015"/>
          </a:xfrm>
          <a:prstGeom prst="ellipse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8100695" y="480377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1"/>
                </a:solidFill>
              </a:rPr>
              <a:t>ml_users</a:t>
            </a:r>
            <a:endParaRPr lang="en-US" altLang="ru-RU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/>
              <a:t>еще немного про преимущества</a:t>
            </a:r>
            <a:r>
              <a:rPr lang="en-GB"/>
              <a:t>!</a:t>
            </a:r>
            <a:endParaRPr lang="en-GB"/>
          </a:p>
        </p:txBody>
      </p:sp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4" name="Google Shape;2054;p60"/>
          <p:cNvSpPr/>
          <p:nvPr/>
        </p:nvSpPr>
        <p:spPr>
          <a:xfrm>
            <a:off x="1077905" y="2739425"/>
            <a:ext cx="1819200" cy="18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7" name="Google Shape;2057;p60"/>
          <p:cNvSpPr/>
          <p:nvPr/>
        </p:nvSpPr>
        <p:spPr>
          <a:xfrm>
            <a:off x="3279750" y="1606525"/>
            <a:ext cx="2584500" cy="258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9" name="Google Shape;2059;p60"/>
          <p:cNvSpPr txBox="1"/>
          <p:nvPr>
            <p:ph type="subTitle" idx="4294967295"/>
          </p:nvPr>
        </p:nvSpPr>
        <p:spPr>
          <a:xfrm>
            <a:off x="3105150" y="2643505"/>
            <a:ext cx="2933065" cy="1683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000" b="1">
                <a:solidFill>
                  <a:schemeClr val="bg1"/>
                </a:solidFill>
              </a:rPr>
              <a:t>расширяемость</a:t>
            </a:r>
            <a:endParaRPr lang="ru-RU" sz="2000" b="1">
              <a:solidFill>
                <a:schemeClr val="bg1"/>
              </a:solidFill>
            </a:endParaRPr>
          </a:p>
        </p:txBody>
      </p:sp>
      <p:sp>
        <p:nvSpPr>
          <p:cNvPr id="2060" name="Google Shape;2060;p60"/>
          <p:cNvSpPr/>
          <p:nvPr/>
        </p:nvSpPr>
        <p:spPr>
          <a:xfrm>
            <a:off x="6246905" y="1319200"/>
            <a:ext cx="1819200" cy="181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2" name="Google Shape;2062;p60"/>
          <p:cNvSpPr txBox="1"/>
          <p:nvPr>
            <p:ph type="subTitle" idx="4294967295"/>
          </p:nvPr>
        </p:nvSpPr>
        <p:spPr>
          <a:xfrm>
            <a:off x="6012180" y="1923415"/>
            <a:ext cx="2286635" cy="1024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400" b="1">
                <a:solidFill>
                  <a:schemeClr val="bg1"/>
                </a:solidFill>
              </a:rPr>
              <a:t>Высокая точность классификации</a:t>
            </a:r>
            <a:endParaRPr lang="ru-RU" sz="1400" b="1">
              <a:solidFill>
                <a:schemeClr val="bg1"/>
              </a:solidFill>
            </a:endParaRPr>
          </a:p>
        </p:txBody>
      </p:sp>
      <p:cxnSp>
        <p:nvCxnSpPr>
          <p:cNvPr id="2063" name="Google Shape;2063;p60"/>
          <p:cNvCxnSpPr>
            <a:stCxn id="2060" idx="0"/>
          </p:cNvCxnSpPr>
          <p:nvPr/>
        </p:nvCxnSpPr>
        <p:spPr>
          <a:xfrm rot="10800000">
            <a:off x="7156505" y="-320000"/>
            <a:ext cx="0" cy="1639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" name="Google Shape;2064;p60"/>
          <p:cNvCxnSpPr>
            <a:stCxn id="2057" idx="4"/>
          </p:cNvCxnSpPr>
          <p:nvPr/>
        </p:nvCxnSpPr>
        <p:spPr>
          <a:xfrm>
            <a:off x="4572000" y="4191025"/>
            <a:ext cx="0" cy="1362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5" name="Google Shape;2065;p60"/>
          <p:cNvCxnSpPr>
            <a:stCxn id="2054" idx="4"/>
          </p:cNvCxnSpPr>
          <p:nvPr/>
        </p:nvCxnSpPr>
        <p:spPr>
          <a:xfrm>
            <a:off x="1987505" y="4558625"/>
            <a:ext cx="0" cy="712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" name="Текстовое поле 0"/>
          <p:cNvSpPr txBox="1"/>
          <p:nvPr/>
        </p:nvSpPr>
        <p:spPr>
          <a:xfrm>
            <a:off x="1292860" y="3363595"/>
            <a:ext cx="1390015" cy="921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ru-RU" altLang="ru-RU" b="1">
                <a:solidFill>
                  <a:schemeClr val="bg1"/>
                </a:solidFill>
              </a:rPr>
              <a:t>удобные метрики</a:t>
            </a:r>
            <a:endParaRPr lang="ru-RU" altLang="ru-RU" b="1">
              <a:solidFill>
                <a:schemeClr val="bg1"/>
              </a:solidFill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8100695" y="480377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1"/>
                </a:solidFill>
              </a:rPr>
              <a:t>ml_users</a:t>
            </a:r>
            <a:endParaRPr lang="en-US" altLang="ru-RU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2054" grpId="1" animBg="1"/>
      <p:bldP spid="2057" grpId="1" animBg="1"/>
      <p:bldP spid="206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 idx="4"/>
          </p:nvPr>
        </p:nvSpPr>
        <p:spPr>
          <a:xfrm>
            <a:off x="899130" y="44375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/>
              <a:t>Дайте нам еще 48 часов</a:t>
            </a:r>
            <a:r>
              <a:rPr lang="en-US" altLang="en-GB"/>
              <a:t>, </a:t>
            </a:r>
            <a:r>
              <a:rPr lang="ru-RU" altLang="en-GB"/>
              <a:t>и мы</a:t>
            </a:r>
            <a:r>
              <a:rPr lang="en-US" altLang="ru-RU"/>
              <a:t>...</a:t>
            </a:r>
            <a:endParaRPr lang="en-US" altLang="ru-RU"/>
          </a:p>
        </p:txBody>
      </p:sp>
      <p:cxnSp>
        <p:nvCxnSpPr>
          <p:cNvPr id="234" name="Google Shape;234;p46"/>
          <p:cNvCxnSpPr/>
          <p:nvPr/>
        </p:nvCxnSpPr>
        <p:spPr>
          <a:xfrm>
            <a:off x="971590" y="41910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/>
          <p:nvPr>
            <p:ph type="title"/>
          </p:nvPr>
        </p:nvSpPr>
        <p:spPr>
          <a:xfrm>
            <a:off x="1043305" y="4267835"/>
            <a:ext cx="4216400" cy="7435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 sz="1400"/>
              <a:t>Внедрим возможность расчёта расстояния между камерами для создания рекомендательной системы сообщений о поездах.</a:t>
            </a:r>
            <a:endParaRPr lang="ru-RU" altLang="en-GB" sz="1400"/>
          </a:p>
        </p:txBody>
      </p:sp>
      <p:sp>
        <p:nvSpPr>
          <p:cNvPr id="237" name="Google Shape;237;p46"/>
          <p:cNvSpPr txBox="1"/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</a:t>
            </a:r>
            <a:endParaRPr lang="en-GB"/>
          </a:p>
        </p:txBody>
      </p:sp>
      <p:sp>
        <p:nvSpPr>
          <p:cNvPr id="238" name="Google Shape;238;p46"/>
          <p:cNvSpPr txBox="1"/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 has a very poisonous atmosphere</a:t>
            </a:r>
            <a:endParaRPr lang="en-GB"/>
          </a:p>
        </p:txBody>
      </p:sp>
      <p:sp>
        <p:nvSpPr>
          <p:cNvPr id="239" name="Google Shape;239;p46"/>
          <p:cNvSpPr txBox="1"/>
          <p:nvPr>
            <p:ph type="title" idx="5"/>
          </p:nvPr>
        </p:nvSpPr>
        <p:spPr>
          <a:xfrm>
            <a:off x="1835785" y="2391410"/>
            <a:ext cx="2640330" cy="709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/>
              <a:t>Реализуем обработку в режиме реального времени.</a:t>
            </a:r>
            <a:endParaRPr lang="ru-RU" altLang="en-GB"/>
          </a:p>
        </p:txBody>
      </p: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2771525" y="108451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5" name="Google Shape;245;p46"/>
          <p:cNvSpPr/>
          <p:nvPr/>
        </p:nvSpPr>
        <p:spPr>
          <a:xfrm>
            <a:off x="2771737" y="329177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7" name="Google Shape;247;p46"/>
          <p:cNvSpPr/>
          <p:nvPr/>
        </p:nvSpPr>
        <p:spPr>
          <a:xfrm>
            <a:off x="6850102" y="202445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8" name="Google Shape;248;p46"/>
          <p:cNvGrpSpPr/>
          <p:nvPr/>
        </p:nvGrpSpPr>
        <p:grpSpPr>
          <a:xfrm>
            <a:off x="2937649" y="3418948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2" name="Google Shape;252;p46"/>
          <p:cNvGrpSpPr/>
          <p:nvPr/>
        </p:nvGrpSpPr>
        <p:grpSpPr>
          <a:xfrm>
            <a:off x="2937510" y="1273175"/>
            <a:ext cx="382905" cy="294005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Изображение 1" descr="eIsY1-a94p-gDn2b8xn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0380" y="-20320"/>
            <a:ext cx="3648710" cy="51511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1421</Words>
  <Application>WPS Presentation</Application>
  <PresentationFormat/>
  <Paragraphs>96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SimSun</vt:lpstr>
      <vt:lpstr>Wingdings</vt:lpstr>
      <vt:lpstr>Arial</vt:lpstr>
      <vt:lpstr>Montserrat ExtraBold</vt:lpstr>
      <vt:lpstr>Montserrat</vt:lpstr>
      <vt:lpstr>Montserrat Medium</vt:lpstr>
      <vt:lpstr>Microsoft YaHei</vt:lpstr>
      <vt:lpstr>Arial Unicode MS</vt:lpstr>
      <vt:lpstr>Futuristic Background by Slidesgo</vt:lpstr>
      <vt:lpstr>Auto_detect_trains</vt:lpstr>
      <vt:lpstr>03</vt:lpstr>
      <vt:lpstr>проблематика!</vt:lpstr>
      <vt:lpstr>01</vt:lpstr>
      <vt:lpstr>PowerPoint 演示文稿</vt:lpstr>
      <vt:lpstr>Схема работы </vt:lpstr>
      <vt:lpstr>мы использовали YOLOv8 для обеспечения максимальной точности гравики и метрик </vt:lpstr>
      <vt:lpstr>еще немного про преимущества!</vt:lpstr>
      <vt:lpstr>MARS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Auto_detect_trains</dc:title>
  <dc:creator/>
  <cp:lastModifiedBy>Aushota</cp:lastModifiedBy>
  <cp:revision>8</cp:revision>
  <dcterms:created xsi:type="dcterms:W3CDTF">2024-10-26T13:38:00Z</dcterms:created>
  <dcterms:modified xsi:type="dcterms:W3CDTF">2024-10-27T01:24:51Z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0EB00443DF674D9EA20E1A3FFFDAC730_12</vt:lpwstr>
  </property>
  <property fmtid="{D5CDD505-2E9C-101B-9397-08002B2CF9AE}" pid="3" name="KSOProductBuildVer">
    <vt:lpwstr>1049-12.2.0.18607</vt:lpwstr>
  </property>
</Properties>
</file>